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63" r:id="rId5"/>
    <p:sldId id="264" r:id="rId6"/>
    <p:sldId id="260" r:id="rId7"/>
    <p:sldId id="272" r:id="rId8"/>
    <p:sldId id="270" r:id="rId9"/>
    <p:sldId id="273" r:id="rId10"/>
    <p:sldId id="274" r:id="rId11"/>
    <p:sldId id="275" r:id="rId12"/>
    <p:sldId id="261" r:id="rId13"/>
    <p:sldId id="266" r:id="rId14"/>
    <p:sldId id="267" r:id="rId15"/>
    <p:sldId id="268" r:id="rId16"/>
    <p:sldId id="269" r:id="rId17"/>
    <p:sldId id="278" r:id="rId18"/>
    <p:sldId id="276" r:id="rId19"/>
    <p:sldId id="279" r:id="rId20"/>
    <p:sldId id="281" r:id="rId21"/>
    <p:sldId id="280" r:id="rId22"/>
    <p:sldId id="282" r:id="rId23"/>
    <p:sldId id="284" r:id="rId24"/>
    <p:sldId id="285" r:id="rId25"/>
    <p:sldId id="286" r:id="rId26"/>
    <p:sldId id="289" r:id="rId27"/>
    <p:sldId id="288" r:id="rId28"/>
    <p:sldId id="290" r:id="rId29"/>
    <p:sldId id="291" r:id="rId30"/>
    <p:sldId id="292" r:id="rId31"/>
    <p:sldId id="294" r:id="rId32"/>
    <p:sldId id="295" r:id="rId33"/>
    <p:sldId id="293" r:id="rId34"/>
    <p:sldId id="296" r:id="rId35"/>
    <p:sldId id="298" r:id="rId36"/>
    <p:sldId id="297" r:id="rId37"/>
    <p:sldId id="299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08" r:id="rId46"/>
    <p:sldId id="310" r:id="rId47"/>
    <p:sldId id="311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2" autoAdjust="0"/>
    <p:restoredTop sz="93648" autoAdjust="0"/>
  </p:normalViewPr>
  <p:slideViewPr>
    <p:cSldViewPr snapToGrid="0">
      <p:cViewPr varScale="1">
        <p:scale>
          <a:sx n="69" d="100"/>
          <a:sy n="69" d="100"/>
        </p:scale>
        <p:origin x="77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4/11/2016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4/11/2016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4/11/2016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4/11/2016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4/11/2016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4/11/2016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gakhanmuseum.org/" TargetMode="External"/><Relationship Id="rId2" Type="http://schemas.openxmlformats.org/officeDocument/2006/relationships/hyperlink" Target="https://www.asla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rchnet.org/" TargetMode="External"/><Relationship Id="rId5" Type="http://schemas.openxmlformats.org/officeDocument/2006/relationships/hyperlink" Target="https://www.architonic.com/" TargetMode="External"/><Relationship Id="rId4" Type="http://schemas.openxmlformats.org/officeDocument/2006/relationships/hyperlink" Target="http://architizer.com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Vladimir </a:t>
            </a:r>
            <a:r>
              <a:rPr lang="cs-CZ" dirty="0" err="1"/>
              <a:t>D</a:t>
            </a:r>
            <a:r>
              <a:rPr lang="cs-CZ" dirty="0" err="1" smtClean="0"/>
              <a:t>jurovic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Vypracovala: Kateřina </a:t>
            </a:r>
            <a:r>
              <a:rPr lang="cs-CZ" dirty="0" err="1" smtClean="0"/>
              <a:t>Leschingerová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6337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33" y="2608517"/>
            <a:ext cx="6315940" cy="424948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123" y="0"/>
            <a:ext cx="4531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35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36" y="156002"/>
            <a:ext cx="9860658" cy="650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1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ELIE SAAB RESIDENCE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626427" y="3639910"/>
            <a:ext cx="7315200" cy="2410275"/>
          </a:xfrm>
        </p:spPr>
        <p:txBody>
          <a:bodyPr>
            <a:normAutofit lnSpcReduction="10000"/>
          </a:bodyPr>
          <a:lstStyle/>
          <a:p>
            <a:endParaRPr lang="cs-CZ" dirty="0" smtClean="0"/>
          </a:p>
          <a:p>
            <a:r>
              <a:rPr lang="cs-CZ" dirty="0" smtClean="0"/>
              <a:t>Ve výšce </a:t>
            </a:r>
            <a:r>
              <a:rPr lang="cs-CZ" dirty="0"/>
              <a:t>2000 </a:t>
            </a:r>
            <a:r>
              <a:rPr lang="cs-CZ" dirty="0" smtClean="0"/>
              <a:t>m n.m.</a:t>
            </a:r>
          </a:p>
          <a:p>
            <a:r>
              <a:rPr lang="cs-CZ" dirty="0"/>
              <a:t>1850 m2 pozemku</a:t>
            </a:r>
            <a:endParaRPr lang="cs-CZ" dirty="0" smtClean="0"/>
          </a:p>
          <a:p>
            <a:r>
              <a:rPr lang="cs-CZ" dirty="0" smtClean="0"/>
              <a:t>Krajina jako výraz</a:t>
            </a:r>
            <a:r>
              <a:rPr lang="cs-CZ" dirty="0"/>
              <a:t>, který plynule rozšiřuje </a:t>
            </a:r>
            <a:r>
              <a:rPr lang="cs-CZ" dirty="0" smtClean="0"/>
              <a:t>architekturu </a:t>
            </a:r>
            <a:r>
              <a:rPr lang="cs-CZ" dirty="0"/>
              <a:t>a </a:t>
            </a:r>
            <a:r>
              <a:rPr lang="cs-CZ" dirty="0" smtClean="0"/>
              <a:t>interiér </a:t>
            </a:r>
            <a:r>
              <a:rPr lang="cs-CZ" dirty="0"/>
              <a:t>do </a:t>
            </a:r>
            <a:r>
              <a:rPr lang="cs-CZ" dirty="0" smtClean="0"/>
              <a:t>venkovního prostoru</a:t>
            </a:r>
          </a:p>
          <a:p>
            <a:r>
              <a:rPr lang="cs-CZ" dirty="0"/>
              <a:t>Program se skládá ze sledu čtyři </a:t>
            </a:r>
            <a:r>
              <a:rPr lang="cs-CZ" dirty="0" smtClean="0"/>
              <a:t>částí:  přístup ke vchodu, horní zahrady, boční </a:t>
            </a:r>
            <a:r>
              <a:rPr lang="cs-CZ" dirty="0"/>
              <a:t>zahrady, a nakonec vede k </a:t>
            </a:r>
            <a:r>
              <a:rPr lang="cs-CZ" dirty="0" smtClean="0"/>
              <a:t>hlavní terase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154" y="273256"/>
            <a:ext cx="57150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2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47"/>
          <a:stretch/>
        </p:blipFill>
        <p:spPr>
          <a:xfrm>
            <a:off x="1157203" y="831273"/>
            <a:ext cx="5952579" cy="525087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979" y="831273"/>
            <a:ext cx="3518085" cy="525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9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835" y="485277"/>
            <a:ext cx="3685309" cy="545971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764" y="485277"/>
            <a:ext cx="3643745" cy="545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63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69" y="832248"/>
            <a:ext cx="3729606" cy="497280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34" y="832248"/>
            <a:ext cx="7462127" cy="497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50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64" y="364011"/>
            <a:ext cx="9040439" cy="602293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900" y="364011"/>
            <a:ext cx="5223606" cy="347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04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SALAME </a:t>
            </a:r>
            <a:r>
              <a:rPr lang="cs-CZ" b="1" dirty="0" smtClean="0"/>
              <a:t>RESIDENCE, 2011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694161" y="3881202"/>
            <a:ext cx="7315200" cy="2396421"/>
          </a:xfrm>
        </p:spPr>
        <p:txBody>
          <a:bodyPr/>
          <a:lstStyle/>
          <a:p>
            <a:r>
              <a:rPr lang="pl-PL" dirty="0"/>
              <a:t>2700 </a:t>
            </a:r>
            <a:r>
              <a:rPr lang="pl-PL" dirty="0" smtClean="0"/>
              <a:t>m n.m., město Beirut</a:t>
            </a:r>
          </a:p>
          <a:p>
            <a:r>
              <a:rPr lang="cs-CZ" dirty="0"/>
              <a:t>4000 m2 </a:t>
            </a:r>
            <a:r>
              <a:rPr lang="cs-CZ" dirty="0" smtClean="0"/>
              <a:t>soukromého pozemku na kopci</a:t>
            </a:r>
          </a:p>
          <a:p>
            <a:r>
              <a:rPr lang="cs-CZ" dirty="0" smtClean="0"/>
              <a:t>2 části: geometrická formální přední strana, organická neformální zadní strana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268" y="317720"/>
            <a:ext cx="6964987" cy="356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64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165" y="969817"/>
            <a:ext cx="6594763" cy="494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8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65" y="1191973"/>
            <a:ext cx="8617527" cy="440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91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život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Narozen v Libanonu v roce 1967</a:t>
            </a:r>
          </a:p>
          <a:p>
            <a:r>
              <a:rPr lang="cs-CZ" dirty="0" smtClean="0"/>
              <a:t>Studia absolvoval v zahraničí</a:t>
            </a:r>
          </a:p>
          <a:p>
            <a:r>
              <a:rPr lang="cs-CZ" dirty="0" smtClean="0"/>
              <a:t>Bakalářský titul v oboru zahradnictví získal </a:t>
            </a:r>
            <a:r>
              <a:rPr lang="cs-CZ" dirty="0"/>
              <a:t>na univerzitě </a:t>
            </a:r>
            <a:r>
              <a:rPr lang="cs-CZ" dirty="0" err="1"/>
              <a:t>Reading</a:t>
            </a:r>
            <a:r>
              <a:rPr lang="cs-CZ" dirty="0"/>
              <a:t> University v </a:t>
            </a:r>
            <a:r>
              <a:rPr lang="cs-CZ" dirty="0" smtClean="0"/>
              <a:t>Anglii</a:t>
            </a:r>
          </a:p>
          <a:p>
            <a:r>
              <a:rPr lang="cs-CZ" dirty="0" smtClean="0"/>
              <a:t>Magisterský titul získal v oboru krajinářská architektura na </a:t>
            </a:r>
            <a:r>
              <a:rPr lang="en-US" dirty="0" smtClean="0"/>
              <a:t>University </a:t>
            </a:r>
            <a:r>
              <a:rPr lang="en-US" dirty="0"/>
              <a:t>of Georgia v </a:t>
            </a:r>
            <a:r>
              <a:rPr lang="en-US" dirty="0" smtClean="0"/>
              <a:t>USA</a:t>
            </a:r>
            <a:endParaRPr lang="cs-CZ" dirty="0" smtClean="0"/>
          </a:p>
          <a:p>
            <a:r>
              <a:rPr lang="cs-CZ" dirty="0" smtClean="0"/>
              <a:t>Poté pracoval několik let ve Spojených Státech</a:t>
            </a:r>
          </a:p>
          <a:p>
            <a:r>
              <a:rPr lang="cs-CZ" dirty="0" smtClean="0"/>
              <a:t>V roce 1995 se vrátil do Libanonu, aby navázal na získanou životní praxi a založil si firmu </a:t>
            </a:r>
            <a:r>
              <a:rPr lang="cs-CZ" dirty="0"/>
              <a:t>Vladimir </a:t>
            </a:r>
            <a:r>
              <a:rPr lang="cs-CZ" dirty="0" err="1"/>
              <a:t>Djurovic</a:t>
            </a:r>
            <a:r>
              <a:rPr lang="cs-CZ" dirty="0"/>
              <a:t> </a:t>
            </a:r>
            <a:r>
              <a:rPr lang="cs-CZ" dirty="0" err="1"/>
              <a:t>Landscape</a:t>
            </a:r>
            <a:r>
              <a:rPr lang="cs-CZ" dirty="0"/>
              <a:t> </a:t>
            </a:r>
            <a:r>
              <a:rPr lang="cs-CZ" dirty="0" err="1" smtClean="0"/>
              <a:t>Architecture</a:t>
            </a:r>
            <a:endParaRPr lang="cs-CZ" dirty="0" smtClean="0"/>
          </a:p>
          <a:p>
            <a:r>
              <a:rPr lang="cs-CZ" dirty="0"/>
              <a:t>Přednáší na vysokých školách, např.: Harvard </a:t>
            </a:r>
            <a:r>
              <a:rPr lang="cs-CZ" dirty="0" smtClean="0"/>
              <a:t>University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32642" cy="302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32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996" y="0"/>
            <a:ext cx="5140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6339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80654"/>
            <a:ext cx="12232551" cy="501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343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6332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PUBLIC/ </a:t>
            </a:r>
            <a:r>
              <a:rPr lang="cs-CZ" dirty="0"/>
              <a:t>CITY PARKS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1. SQUARE FOUR (SAMIR KASSIR SQUARE), BEIRUT, </a:t>
            </a:r>
            <a:r>
              <a:rPr lang="cs-CZ" dirty="0" smtClean="0"/>
              <a:t>LIBANON </a:t>
            </a:r>
          </a:p>
          <a:p>
            <a:r>
              <a:rPr lang="cs-CZ" dirty="0" smtClean="0"/>
              <a:t>2</a:t>
            </a:r>
            <a:r>
              <a:rPr lang="cs-CZ" dirty="0"/>
              <a:t>. HARIRI MEMORIAL GARDEN, BEIRUT, LIBANON</a:t>
            </a:r>
            <a:r>
              <a:rPr lang="cs-CZ" dirty="0" smtClean="0"/>
              <a:t> </a:t>
            </a:r>
          </a:p>
          <a:p>
            <a:r>
              <a:rPr lang="cs-CZ" dirty="0" smtClean="0"/>
              <a:t>3</a:t>
            </a:r>
            <a:r>
              <a:rPr lang="cs-CZ" dirty="0"/>
              <a:t>. AGA KHAN MUSEUM AND ISMAILI CENTRE, TORONTO, CANADA</a:t>
            </a:r>
          </a:p>
        </p:txBody>
      </p:sp>
    </p:spTree>
    <p:extLst>
      <p:ext uri="{BB962C8B-B14F-4D97-AF65-F5344CB8AC3E}">
        <p14:creationId xmlns:p14="http://schemas.microsoft.com/office/powerpoint/2010/main" val="308803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SAMIR KASSIR SQUARE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/>
              <a:t>Úkolem tohoto projektu bylo vytvořit klidné útočiště na </a:t>
            </a:r>
            <a:r>
              <a:rPr lang="cs-CZ" dirty="0" smtClean="0"/>
              <a:t>menším pozemku (815 m2) obklopeném budovami pro obyvatele města</a:t>
            </a:r>
          </a:p>
          <a:p>
            <a:r>
              <a:rPr lang="cs-CZ" dirty="0" smtClean="0"/>
              <a:t>Dva </a:t>
            </a:r>
            <a:r>
              <a:rPr lang="cs-CZ" dirty="0"/>
              <a:t>historické </a:t>
            </a:r>
            <a:r>
              <a:rPr lang="cs-CZ" i="1" dirty="0" err="1"/>
              <a:t>Ficus</a:t>
            </a:r>
            <a:r>
              <a:rPr lang="cs-CZ" dirty="0"/>
              <a:t> stromy </a:t>
            </a:r>
            <a:r>
              <a:rPr lang="cs-CZ" dirty="0" smtClean="0"/>
              <a:t>inspirovaly </a:t>
            </a:r>
            <a:r>
              <a:rPr lang="cs-CZ" dirty="0"/>
              <a:t>návrháře k vytvoření kompozice, která se točí kolem rámování a zdůraznění těchto </a:t>
            </a:r>
            <a:r>
              <a:rPr lang="cs-CZ" dirty="0" smtClean="0"/>
              <a:t>architektonických stromů, které do tohoto prostoru patří a chrání jej, zároveň se projekt tváří jako brána do centrální čtvrti Beirutu</a:t>
            </a:r>
          </a:p>
          <a:p>
            <a:r>
              <a:rPr lang="cs-CZ" dirty="0"/>
              <a:t>"Mají odolal zkoušce času a byl svědkem všeho, co uplynula před nimi</a:t>
            </a:r>
            <a:r>
              <a:rPr lang="cs-CZ" dirty="0" smtClean="0"/>
              <a:t>".</a:t>
            </a:r>
          </a:p>
          <a:p>
            <a:r>
              <a:rPr lang="cs-CZ" dirty="0"/>
              <a:t>vizuální rovnováhy mezi třemi prvky: stromy </a:t>
            </a:r>
            <a:r>
              <a:rPr lang="cs-CZ" dirty="0" smtClean="0"/>
              <a:t>a </a:t>
            </a:r>
            <a:r>
              <a:rPr lang="cs-CZ" dirty="0" err="1" smtClean="0"/>
              <a:t>půdopokryvná</a:t>
            </a:r>
            <a:r>
              <a:rPr lang="cs-CZ" dirty="0" smtClean="0"/>
              <a:t> vegetace, </a:t>
            </a:r>
            <a:r>
              <a:rPr lang="cs-CZ" dirty="0"/>
              <a:t>reflexní vrstva vody a </a:t>
            </a:r>
            <a:r>
              <a:rPr lang="cs-CZ" dirty="0" smtClean="0"/>
              <a:t>tvrdé tvary povrchů </a:t>
            </a:r>
            <a:r>
              <a:rPr lang="cs-CZ" dirty="0"/>
              <a:t>z kamene a </a:t>
            </a:r>
            <a:r>
              <a:rPr lang="cs-CZ" dirty="0" smtClean="0"/>
              <a:t>dřeva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17182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SAMIR KASSIR SQUARE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633740" y="-147273"/>
            <a:ext cx="7315200" cy="5120640"/>
          </a:xfrm>
        </p:spPr>
        <p:txBody>
          <a:bodyPr>
            <a:normAutofit/>
          </a:bodyPr>
          <a:lstStyle/>
          <a:p>
            <a:r>
              <a:rPr lang="cs-CZ" dirty="0" smtClean="0"/>
              <a:t>Obdélníkový veřejný prostor</a:t>
            </a:r>
          </a:p>
          <a:p>
            <a:r>
              <a:rPr lang="cs-CZ" dirty="0" smtClean="0"/>
              <a:t>je ohraničen budovami ze </a:t>
            </a:r>
            <a:r>
              <a:rPr lang="cs-CZ" dirty="0"/>
              <a:t>třech </a:t>
            </a:r>
            <a:r>
              <a:rPr lang="cs-CZ" dirty="0" smtClean="0"/>
              <a:t>stran </a:t>
            </a:r>
            <a:r>
              <a:rPr lang="cs-CZ" dirty="0"/>
              <a:t>a </a:t>
            </a:r>
            <a:r>
              <a:rPr lang="cs-CZ" dirty="0" smtClean="0"/>
              <a:t>ulicí </a:t>
            </a:r>
            <a:r>
              <a:rPr lang="cs-CZ" dirty="0"/>
              <a:t>na </a:t>
            </a:r>
            <a:r>
              <a:rPr lang="cs-CZ" dirty="0" smtClean="0"/>
              <a:t>straně čtvrté (východní), je definován </a:t>
            </a:r>
            <a:r>
              <a:rPr lang="cs-CZ" dirty="0"/>
              <a:t>dvěma velkými </a:t>
            </a:r>
            <a:r>
              <a:rPr lang="cs-CZ" dirty="0" smtClean="0"/>
              <a:t>fíkusy, </a:t>
            </a:r>
            <a:r>
              <a:rPr lang="cs-CZ" dirty="0"/>
              <a:t>které jsou jedny z </a:t>
            </a:r>
            <a:r>
              <a:rPr lang="cs-CZ" dirty="0" smtClean="0"/>
              <a:t>mála vzrostlých </a:t>
            </a:r>
            <a:r>
              <a:rPr lang="cs-CZ" dirty="0"/>
              <a:t>stromů v této </a:t>
            </a:r>
            <a:r>
              <a:rPr lang="cs-CZ" dirty="0" smtClean="0"/>
              <a:t>oblasti</a:t>
            </a:r>
          </a:p>
          <a:p>
            <a:r>
              <a:rPr lang="cs-CZ" dirty="0" smtClean="0"/>
              <a:t>bazén </a:t>
            </a:r>
            <a:r>
              <a:rPr lang="cs-CZ" dirty="0"/>
              <a:t>je lemován na západě obdélníkovou dřevěnou palubou, která také </a:t>
            </a:r>
            <a:r>
              <a:rPr lang="cs-CZ" dirty="0" err="1" smtClean="0"/>
              <a:t>obklopujem</a:t>
            </a:r>
            <a:r>
              <a:rPr lang="cs-CZ" dirty="0" smtClean="0"/>
              <a:t> stromy</a:t>
            </a:r>
            <a:r>
              <a:rPr lang="cs-CZ" dirty="0"/>
              <a:t>. </a:t>
            </a:r>
            <a:endParaRPr lang="cs-CZ" dirty="0" smtClean="0"/>
          </a:p>
          <a:p>
            <a:r>
              <a:rPr lang="cs-CZ" dirty="0" smtClean="0"/>
              <a:t>Na </a:t>
            </a:r>
            <a:r>
              <a:rPr lang="cs-CZ" dirty="0"/>
              <a:t>druhé </a:t>
            </a:r>
            <a:r>
              <a:rPr lang="cs-CZ" dirty="0" smtClean="0"/>
              <a:t>straně je prostor ohraničený pevnou </a:t>
            </a:r>
            <a:r>
              <a:rPr lang="cs-CZ" dirty="0"/>
              <a:t>kamennou lavici, která </a:t>
            </a:r>
            <a:r>
              <a:rPr lang="cs-CZ" dirty="0" smtClean="0"/>
              <a:t>je asi </a:t>
            </a:r>
            <a:r>
              <a:rPr lang="cs-CZ" dirty="0"/>
              <a:t>20 metrů dlouhá. </a:t>
            </a:r>
            <a:endParaRPr lang="cs-CZ" dirty="0" smtClean="0"/>
          </a:p>
          <a:p>
            <a:r>
              <a:rPr lang="cs-CZ" dirty="0" smtClean="0"/>
              <a:t>Východní </a:t>
            </a:r>
            <a:r>
              <a:rPr lang="cs-CZ" dirty="0"/>
              <a:t>strana je definována </a:t>
            </a:r>
            <a:r>
              <a:rPr lang="cs-CZ" dirty="0" err="1"/>
              <a:t>bermed</a:t>
            </a:r>
            <a:r>
              <a:rPr lang="cs-CZ" dirty="0"/>
              <a:t> </a:t>
            </a:r>
            <a:r>
              <a:rPr lang="cs-CZ" dirty="0" smtClean="0"/>
              <a:t>oblastí, kde je klesající terén a je </a:t>
            </a:r>
            <a:r>
              <a:rPr lang="cs-CZ" dirty="0"/>
              <a:t>osázena </a:t>
            </a:r>
            <a:r>
              <a:rPr lang="cs-CZ" dirty="0" err="1" smtClean="0"/>
              <a:t>půdopokryvnou</a:t>
            </a:r>
            <a:r>
              <a:rPr lang="cs-CZ" dirty="0" smtClean="0"/>
              <a:t> rostlinou (</a:t>
            </a:r>
            <a:r>
              <a:rPr lang="cs-CZ" dirty="0" err="1"/>
              <a:t>Carissa</a:t>
            </a:r>
            <a:r>
              <a:rPr lang="cs-CZ" dirty="0"/>
              <a:t> </a:t>
            </a:r>
            <a:r>
              <a:rPr lang="cs-CZ" dirty="0" err="1"/>
              <a:t>macrocarpa</a:t>
            </a:r>
            <a:r>
              <a:rPr lang="cs-CZ" dirty="0"/>
              <a:t>),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232" y="4216676"/>
            <a:ext cx="4288216" cy="254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3104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6" y="311184"/>
            <a:ext cx="4807528" cy="241177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891" y="1517073"/>
            <a:ext cx="5440275" cy="297401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019" y="2269347"/>
            <a:ext cx="3726872" cy="527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1411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000125"/>
            <a:ext cx="76200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7914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491" y="827809"/>
            <a:ext cx="6719455" cy="503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2445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964" y="709678"/>
            <a:ext cx="6913418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595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err="1" smtClean="0"/>
              <a:t>The</a:t>
            </a:r>
            <a:r>
              <a:rPr lang="cs-CZ" sz="2800" dirty="0" smtClean="0"/>
              <a:t> </a:t>
            </a:r>
            <a:r>
              <a:rPr lang="cs-CZ" sz="2800" dirty="0" err="1" smtClean="0"/>
              <a:t>office</a:t>
            </a:r>
            <a:r>
              <a:rPr lang="cs-CZ" sz="2800" dirty="0" smtClean="0"/>
              <a:t> Vladimir </a:t>
            </a:r>
            <a:r>
              <a:rPr lang="cs-CZ" sz="2800" dirty="0" err="1"/>
              <a:t>Djurovic</a:t>
            </a:r>
            <a:r>
              <a:rPr lang="cs-CZ" sz="2800" dirty="0"/>
              <a:t> </a:t>
            </a:r>
            <a:r>
              <a:rPr lang="cs-CZ" sz="2800" dirty="0" err="1"/>
              <a:t>Landscape</a:t>
            </a:r>
            <a:r>
              <a:rPr lang="cs-CZ" sz="2800" dirty="0"/>
              <a:t> </a:t>
            </a:r>
            <a:r>
              <a:rPr lang="cs-CZ" sz="2800" dirty="0" err="1"/>
              <a:t>Architecture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Zabývá se vytvořením nadčasové krajiny prostřednictvím svého závazku k vytvoření jedinečnosti prostředí s jednoduchostí gesta, které poskytuje své podstaty jeviště</a:t>
            </a:r>
          </a:p>
          <a:p>
            <a:r>
              <a:rPr lang="cs-CZ" dirty="0" smtClean="0"/>
              <a:t>Malá, vysoce selektivní firma se specializací na všechny designové obory a jejich vazbami</a:t>
            </a:r>
          </a:p>
          <a:p>
            <a:r>
              <a:rPr lang="cs-CZ" dirty="0" smtClean="0"/>
              <a:t>Nabízí </a:t>
            </a:r>
            <a:r>
              <a:rPr lang="cs-CZ" dirty="0"/>
              <a:t>širokou škálu krajinných architektonických služeb s jejich </a:t>
            </a:r>
            <a:r>
              <a:rPr lang="cs-CZ" dirty="0" smtClean="0"/>
              <a:t>architektonickými </a:t>
            </a:r>
            <a:r>
              <a:rPr lang="cs-CZ" dirty="0"/>
              <a:t>a </a:t>
            </a:r>
            <a:r>
              <a:rPr lang="cs-CZ" dirty="0" smtClean="0"/>
              <a:t>interiérovými doplňky</a:t>
            </a:r>
            <a:endParaRPr lang="cs-CZ" dirty="0"/>
          </a:p>
          <a:p>
            <a:r>
              <a:rPr lang="cs-CZ" dirty="0" smtClean="0"/>
              <a:t>„Bez </a:t>
            </a:r>
            <a:r>
              <a:rPr lang="cs-CZ" dirty="0"/>
              <a:t>ohledu na stupnici transakcí projektu, hledáme klienty, kteří sdílejí náš závazek k příkladnému plánování, navrhování a provádění, a chtějí, aby se staly partnery v naší tvorby</a:t>
            </a:r>
            <a:r>
              <a:rPr lang="cs-CZ" dirty="0" smtClean="0"/>
              <a:t>.“</a:t>
            </a:r>
          </a:p>
          <a:p>
            <a:r>
              <a:rPr lang="cs-CZ" dirty="0" smtClean="0"/>
              <a:t>15 členný tým</a:t>
            </a:r>
          </a:p>
          <a:p>
            <a:r>
              <a:rPr lang="cs-CZ" dirty="0" smtClean="0"/>
              <a:t>Realizované projekty po celém světě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0433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17" y="554613"/>
            <a:ext cx="5740875" cy="382342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146" y="2438399"/>
            <a:ext cx="5370578" cy="402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246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HARIRI MEMORIAL GARDEN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16868" y="346364"/>
            <a:ext cx="7315200" cy="3726457"/>
          </a:xfrm>
        </p:spPr>
        <p:txBody>
          <a:bodyPr>
            <a:normAutofit/>
          </a:bodyPr>
          <a:lstStyle/>
          <a:p>
            <a:r>
              <a:rPr lang="cs-CZ" dirty="0"/>
              <a:t>Po atentátu na bývalého premiéra Rafíka </a:t>
            </a:r>
            <a:r>
              <a:rPr lang="cs-CZ" dirty="0" err="1"/>
              <a:t>Harírího</a:t>
            </a:r>
            <a:r>
              <a:rPr lang="cs-CZ" dirty="0"/>
              <a:t>, dne 14. února 2005, VDLA byl </a:t>
            </a:r>
            <a:r>
              <a:rPr lang="cs-CZ" dirty="0" smtClean="0"/>
              <a:t>vymezen </a:t>
            </a:r>
            <a:r>
              <a:rPr lang="cs-CZ" dirty="0"/>
              <a:t>pamětní prostor věnovaný jeho </a:t>
            </a:r>
            <a:r>
              <a:rPr lang="cs-CZ" dirty="0" smtClean="0"/>
              <a:t>památce</a:t>
            </a:r>
          </a:p>
          <a:p>
            <a:r>
              <a:rPr lang="cs-CZ" dirty="0" smtClean="0"/>
              <a:t>záměrem, </a:t>
            </a:r>
            <a:r>
              <a:rPr lang="cs-CZ" dirty="0"/>
              <a:t>při tvorbě tohoto projektu bylo nejen vzdát hold </a:t>
            </a:r>
            <a:r>
              <a:rPr lang="cs-CZ" dirty="0" err="1" smtClean="0"/>
              <a:t>Harírího</a:t>
            </a:r>
            <a:r>
              <a:rPr lang="cs-CZ" dirty="0" smtClean="0"/>
              <a:t> životu a udržet ho v paměti, </a:t>
            </a:r>
            <a:r>
              <a:rPr lang="cs-CZ" dirty="0"/>
              <a:t>ale také vytvořit veřejný prostor, který vybízí </a:t>
            </a:r>
            <a:r>
              <a:rPr lang="cs-CZ" dirty="0" smtClean="0"/>
              <a:t>ke spočinutí v otevřeném prostoru, lokalizovaného na svahu pod budovou paláce vlády</a:t>
            </a:r>
          </a:p>
          <a:p>
            <a:r>
              <a:rPr lang="cs-CZ" dirty="0" smtClean="0"/>
              <a:t>Prostor má charakter protáhlé šikmé roviny </a:t>
            </a:r>
            <a:r>
              <a:rPr lang="cs-CZ" dirty="0"/>
              <a:t>tmavě šedé žuly a vodních zrcadel, položené v trávě </a:t>
            </a:r>
            <a:endParaRPr lang="cs-CZ" dirty="0" smtClean="0"/>
          </a:p>
          <a:p>
            <a:r>
              <a:rPr lang="cs-CZ" dirty="0" smtClean="0"/>
              <a:t>Řada </a:t>
            </a:r>
            <a:r>
              <a:rPr lang="cs-CZ" i="1" dirty="0" err="1"/>
              <a:t>Jacaranda</a:t>
            </a:r>
            <a:r>
              <a:rPr lang="cs-CZ" dirty="0"/>
              <a:t> </a:t>
            </a:r>
            <a:r>
              <a:rPr lang="cs-CZ" dirty="0" smtClean="0"/>
              <a:t>stromů akcentuje </a:t>
            </a:r>
            <a:r>
              <a:rPr lang="cs-CZ" dirty="0"/>
              <a:t>okraje mezi </a:t>
            </a:r>
            <a:r>
              <a:rPr lang="cs-CZ" dirty="0" smtClean="0"/>
              <a:t>stupni </a:t>
            </a:r>
            <a:r>
              <a:rPr lang="cs-CZ" dirty="0"/>
              <a:t>a </a:t>
            </a:r>
            <a:r>
              <a:rPr lang="cs-CZ" dirty="0" smtClean="0"/>
              <a:t>fasády.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608" y="3726457"/>
            <a:ext cx="5120640" cy="341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1562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HARIRI MEMORIAL GARDEN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Omezená paleta prvků a materiálů jsou propojeny se symbolickým významem</a:t>
            </a:r>
          </a:p>
          <a:p>
            <a:r>
              <a:rPr lang="cs-CZ" dirty="0"/>
              <a:t>stupně symbolizují postupné přestavby v Bejrútu </a:t>
            </a:r>
          </a:p>
          <a:p>
            <a:r>
              <a:rPr lang="cs-CZ" dirty="0"/>
              <a:t> Žulové bloky představují střízlivost a vytrvalost</a:t>
            </a:r>
          </a:p>
          <a:p>
            <a:r>
              <a:rPr lang="cs-CZ" dirty="0"/>
              <a:t>Zrcadla vody ztělesňují kontinuitu</a:t>
            </a:r>
          </a:p>
          <a:p>
            <a:r>
              <a:rPr lang="cs-CZ" dirty="0"/>
              <a:t>Okolní tráva trávník poskytuje vizuální kontrast a hmatatelnou výzvu pro vstup</a:t>
            </a:r>
          </a:p>
          <a:p>
            <a:r>
              <a:rPr lang="cs-CZ" dirty="0"/>
              <a:t> Orámování délku místa, </a:t>
            </a:r>
            <a:r>
              <a:rPr lang="cs-CZ" dirty="0" err="1"/>
              <a:t>Jacaranda</a:t>
            </a:r>
            <a:r>
              <a:rPr lang="cs-CZ" dirty="0"/>
              <a:t> stromy poskytují příjemné stín a evokují s jejich sezónní rozptylu fialové květy, život je neustálé obnovy.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94917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873" y="159236"/>
            <a:ext cx="7568045" cy="654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461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255" y="-28430"/>
            <a:ext cx="5167745" cy="688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817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8327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019" y="0"/>
            <a:ext cx="4572000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69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210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AGA KHAN MUSEUM AND ISMAILI CENTRE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"Cítil jsem, že záměrem bylo udělat něco pro celé </a:t>
            </a:r>
            <a:r>
              <a:rPr lang="cs-CZ" dirty="0" smtClean="0"/>
              <a:t>generace„</a:t>
            </a:r>
          </a:p>
          <a:p>
            <a:r>
              <a:rPr lang="cs-CZ" dirty="0" smtClean="0"/>
              <a:t>Park pokrývá </a:t>
            </a:r>
            <a:r>
              <a:rPr lang="cs-CZ" dirty="0"/>
              <a:t>prostor mezi </a:t>
            </a:r>
            <a:r>
              <a:rPr lang="cs-CZ" dirty="0" smtClean="0"/>
              <a:t>budovami Ismaili </a:t>
            </a:r>
            <a:r>
              <a:rPr lang="cs-CZ" dirty="0"/>
              <a:t>střediskem a </a:t>
            </a:r>
            <a:r>
              <a:rPr lang="cs-CZ" dirty="0" err="1"/>
              <a:t>Agha</a:t>
            </a:r>
            <a:r>
              <a:rPr lang="cs-CZ" dirty="0"/>
              <a:t> </a:t>
            </a:r>
            <a:r>
              <a:rPr lang="cs-CZ" dirty="0" err="1"/>
              <a:t>Khan</a:t>
            </a:r>
            <a:r>
              <a:rPr lang="cs-CZ" dirty="0"/>
              <a:t> muzea, který se nachází v Torontu</a:t>
            </a:r>
            <a:endParaRPr lang="cs-CZ" dirty="0" smtClean="0"/>
          </a:p>
          <a:p>
            <a:r>
              <a:rPr lang="cs-CZ" dirty="0"/>
              <a:t>Tento park navazuje na dlouhou tradici tradicí islámských zahrad a zeleně, který je důležitou součástí </a:t>
            </a:r>
            <a:r>
              <a:rPr lang="cs-CZ" dirty="0" smtClean="0"/>
              <a:t>muslimského světa</a:t>
            </a:r>
          </a:p>
          <a:p>
            <a:r>
              <a:rPr lang="cs-CZ" dirty="0"/>
              <a:t>je uspořádán v rozložení </a:t>
            </a:r>
            <a:r>
              <a:rPr lang="cs-CZ" dirty="0" err="1"/>
              <a:t>Chahar</a:t>
            </a:r>
            <a:r>
              <a:rPr lang="cs-CZ" dirty="0"/>
              <a:t> </a:t>
            </a:r>
            <a:r>
              <a:rPr lang="cs-CZ" dirty="0" err="1"/>
              <a:t>Bagh</a:t>
            </a:r>
            <a:r>
              <a:rPr lang="cs-CZ" dirty="0"/>
              <a:t>-(čtyřdílné), který rozděluje krajinu na čtvrtiny, které se dále dělí. Každá část je oddělena </a:t>
            </a:r>
            <a:r>
              <a:rPr lang="cs-CZ" dirty="0" smtClean="0"/>
              <a:t>vyvýšenými hrázemi s </a:t>
            </a:r>
            <a:r>
              <a:rPr lang="cs-CZ" dirty="0"/>
              <a:t>vodními kanály a </a:t>
            </a:r>
            <a:r>
              <a:rPr lang="cs-CZ" dirty="0" smtClean="0"/>
              <a:t>osmihrannými </a:t>
            </a:r>
            <a:r>
              <a:rPr lang="cs-CZ" dirty="0"/>
              <a:t>nebo </a:t>
            </a:r>
            <a:r>
              <a:rPr lang="cs-CZ" dirty="0" smtClean="0"/>
              <a:t>obdélníkovými bazény značící křižovatky</a:t>
            </a:r>
          </a:p>
          <a:p>
            <a:r>
              <a:rPr lang="cs-CZ" dirty="0"/>
              <a:t>" Součásti úspěšných zahrad nejsou nalezeny ve tvarech a formách, jak říká, ale v podstatě</a:t>
            </a:r>
            <a:r>
              <a:rPr lang="cs-CZ" dirty="0" smtClean="0"/>
              <a:t>.“</a:t>
            </a:r>
          </a:p>
          <a:p>
            <a:r>
              <a:rPr lang="cs-CZ" dirty="0"/>
              <a:t>Formální prvky parku </a:t>
            </a:r>
            <a:r>
              <a:rPr lang="cs-CZ" dirty="0" smtClean="0"/>
              <a:t>zachycují podstatu </a:t>
            </a:r>
            <a:r>
              <a:rPr lang="cs-CZ" dirty="0"/>
              <a:t>v jejich </a:t>
            </a:r>
            <a:r>
              <a:rPr lang="cs-CZ" dirty="0" smtClean="0"/>
              <a:t>symetrii, geometrii </a:t>
            </a:r>
            <a:r>
              <a:rPr lang="cs-CZ" dirty="0"/>
              <a:t>a vjemů, které způsobují - například od chůzi na </a:t>
            </a:r>
            <a:r>
              <a:rPr lang="cs-CZ" dirty="0" smtClean="0"/>
              <a:t>volném </a:t>
            </a:r>
            <a:r>
              <a:rPr lang="cs-CZ" dirty="0"/>
              <a:t>štěrku nebo </a:t>
            </a:r>
            <a:r>
              <a:rPr lang="cs-CZ" dirty="0" smtClean="0"/>
              <a:t>vůní ovocných</a:t>
            </a:r>
          </a:p>
          <a:p>
            <a:r>
              <a:rPr lang="cs-CZ" dirty="0" smtClean="0"/>
              <a:t>Zrcadla vody jako hlavní prvek islámské zahrady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54387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27" y="823466"/>
            <a:ext cx="9327428" cy="523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0043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280"/>
            <a:ext cx="7063222" cy="353161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107" y="2513090"/>
            <a:ext cx="6522893" cy="434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045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FILOSOFIE DESIGNU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66237" y="658964"/>
            <a:ext cx="7315200" cy="4035086"/>
          </a:xfrm>
        </p:spPr>
        <p:txBody>
          <a:bodyPr/>
          <a:lstStyle/>
          <a:p>
            <a:r>
              <a:rPr lang="cs-CZ" dirty="0" smtClean="0"/>
              <a:t>vytváření </a:t>
            </a:r>
            <a:r>
              <a:rPr lang="cs-CZ" dirty="0"/>
              <a:t>inovačních a </a:t>
            </a:r>
            <a:r>
              <a:rPr lang="cs-CZ" dirty="0" smtClean="0"/>
              <a:t>poetických krajin, </a:t>
            </a:r>
            <a:r>
              <a:rPr lang="cs-CZ" dirty="0"/>
              <a:t>které přivedou přírodu </a:t>
            </a:r>
            <a:r>
              <a:rPr lang="cs-CZ" dirty="0" smtClean="0"/>
              <a:t>do centra dění</a:t>
            </a:r>
          </a:p>
          <a:p>
            <a:r>
              <a:rPr lang="cs-CZ" dirty="0" smtClean="0"/>
              <a:t>„každý </a:t>
            </a:r>
            <a:r>
              <a:rPr lang="cs-CZ" dirty="0"/>
              <a:t>projekt bereme jako jedinečnou příležitost </a:t>
            </a:r>
            <a:r>
              <a:rPr lang="cs-CZ" dirty="0" smtClean="0"/>
              <a:t>přijít do kontaktu </a:t>
            </a:r>
            <a:r>
              <a:rPr lang="cs-CZ" dirty="0"/>
              <a:t>s prostředím, které </a:t>
            </a:r>
            <a:r>
              <a:rPr lang="cs-CZ" dirty="0" smtClean="0"/>
              <a:t>se může </a:t>
            </a:r>
            <a:r>
              <a:rPr lang="cs-CZ" dirty="0"/>
              <a:t>nějakým způsobem </a:t>
            </a:r>
            <a:r>
              <a:rPr lang="cs-CZ" dirty="0" smtClean="0"/>
              <a:t>dotýkat života lidí </a:t>
            </a:r>
            <a:r>
              <a:rPr lang="cs-CZ" dirty="0"/>
              <a:t>a </a:t>
            </a:r>
            <a:r>
              <a:rPr lang="cs-CZ" dirty="0" smtClean="0"/>
              <a:t>ovlivňovat je…“</a:t>
            </a:r>
          </a:p>
          <a:p>
            <a:r>
              <a:rPr lang="cs-CZ" dirty="0" smtClean="0"/>
              <a:t>Vytváří místa, kde se lidí mohou spojovat s tím, co je podstatné a přirozené, v kontrastu dnešního rychle se rozvíjejícího světa</a:t>
            </a:r>
            <a:endParaRPr lang="cs-CZ" dirty="0"/>
          </a:p>
          <a:p>
            <a:r>
              <a:rPr lang="cs-CZ" dirty="0" smtClean="0"/>
              <a:t>„Skutečnou </a:t>
            </a:r>
            <a:r>
              <a:rPr lang="cs-CZ" dirty="0"/>
              <a:t>výzvou je však dosáhnout </a:t>
            </a:r>
            <a:r>
              <a:rPr lang="cs-CZ" dirty="0" smtClean="0"/>
              <a:t>dne, </a:t>
            </a:r>
            <a:r>
              <a:rPr lang="cs-CZ" dirty="0"/>
              <a:t>kdy naše potřeby </a:t>
            </a:r>
            <a:r>
              <a:rPr lang="cs-CZ" dirty="0" smtClean="0"/>
              <a:t>budou v </a:t>
            </a:r>
            <a:r>
              <a:rPr lang="cs-CZ" dirty="0"/>
              <a:t>souladu s přírodou a začneme stavět </a:t>
            </a:r>
            <a:r>
              <a:rPr lang="cs-CZ" dirty="0" smtClean="0"/>
              <a:t>svědomitě..“</a:t>
            </a:r>
          </a:p>
          <a:p>
            <a:endParaRPr lang="cs-CZ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8"/>
          <a:stretch/>
        </p:blipFill>
        <p:spPr>
          <a:xfrm>
            <a:off x="-1" y="4694051"/>
            <a:ext cx="4275899" cy="237117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3"/>
          <a:stretch/>
        </p:blipFill>
        <p:spPr>
          <a:xfrm>
            <a:off x="4232827" y="4694051"/>
            <a:ext cx="4107367" cy="223514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71"/>
          <a:stretch/>
        </p:blipFill>
        <p:spPr>
          <a:xfrm>
            <a:off x="8340436" y="4694051"/>
            <a:ext cx="3851564" cy="223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46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385887"/>
            <a:ext cx="952500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2555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385887"/>
            <a:ext cx="952500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904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691" y="580786"/>
            <a:ext cx="8574232" cy="570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1635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2985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982" y="921735"/>
            <a:ext cx="7356764" cy="489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884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45" y="637309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1096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MĚ NEJVÍC Z JEHO TVORBY OVLIVŇUJE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Práce s vodou jako s </a:t>
            </a:r>
            <a:r>
              <a:rPr lang="cs-CZ" dirty="0" err="1" smtClean="0"/>
              <a:t>prostorotvorným</a:t>
            </a:r>
            <a:r>
              <a:rPr lang="cs-CZ" dirty="0" smtClean="0"/>
              <a:t> prvkem</a:t>
            </a:r>
          </a:p>
          <a:p>
            <a:r>
              <a:rPr lang="cs-CZ" dirty="0" smtClean="0"/>
              <a:t>Jednoduchost, čistota </a:t>
            </a:r>
          </a:p>
          <a:p>
            <a:r>
              <a:rPr lang="cs-CZ" dirty="0" smtClean="0"/>
              <a:t>Geometrické kompozice</a:t>
            </a:r>
          </a:p>
          <a:p>
            <a:r>
              <a:rPr lang="cs-CZ" dirty="0" smtClean="0"/>
              <a:t>Skromnost materiálů vs. </a:t>
            </a:r>
            <a:r>
              <a:rPr lang="cs-CZ" dirty="0" err="1" smtClean="0"/>
              <a:t>momumentální</a:t>
            </a:r>
            <a:r>
              <a:rPr lang="cs-CZ" dirty="0"/>
              <a:t> </a:t>
            </a:r>
            <a:r>
              <a:rPr lang="cs-CZ" dirty="0" smtClean="0"/>
              <a:t>jejich práce s nimi</a:t>
            </a:r>
          </a:p>
          <a:p>
            <a:r>
              <a:rPr lang="cs-CZ" smtClean="0"/>
              <a:t>Hloubka prostoru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44736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POUŽITÉ ZDROJE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Samir</a:t>
            </a:r>
            <a:r>
              <a:rPr lang="cs-CZ" dirty="0"/>
              <a:t> </a:t>
            </a:r>
            <a:r>
              <a:rPr lang="cs-CZ" dirty="0" err="1"/>
              <a:t>Kassir</a:t>
            </a:r>
            <a:r>
              <a:rPr lang="cs-CZ" dirty="0"/>
              <a:t> Public </a:t>
            </a:r>
            <a:r>
              <a:rPr lang="cs-CZ" dirty="0" smtClean="0"/>
              <a:t>Garden</a:t>
            </a:r>
          </a:p>
          <a:p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www.asla.org/</a:t>
            </a:r>
            <a:endParaRPr lang="cs-CZ" dirty="0" smtClean="0"/>
          </a:p>
          <a:p>
            <a:r>
              <a:rPr lang="cs-CZ" dirty="0">
                <a:hlinkClick r:id="rId3"/>
              </a:rPr>
              <a:t>https://www.agakhanmuseum.org</a:t>
            </a:r>
            <a:r>
              <a:rPr lang="cs-CZ" dirty="0" smtClean="0">
                <a:hlinkClick r:id="rId3"/>
              </a:rPr>
              <a:t>/</a:t>
            </a:r>
            <a:endParaRPr lang="cs-CZ" dirty="0" smtClean="0"/>
          </a:p>
          <a:p>
            <a:r>
              <a:rPr lang="cs-CZ" dirty="0">
                <a:hlinkClick r:id="rId4"/>
              </a:rPr>
              <a:t>http://</a:t>
            </a:r>
            <a:r>
              <a:rPr lang="cs-CZ" dirty="0" smtClean="0">
                <a:hlinkClick r:id="rId4"/>
              </a:rPr>
              <a:t>architizer.com/</a:t>
            </a:r>
            <a:endParaRPr lang="cs-CZ" dirty="0" smtClean="0"/>
          </a:p>
          <a:p>
            <a:r>
              <a:rPr lang="cs-CZ" dirty="0">
                <a:hlinkClick r:id="rId5"/>
              </a:rPr>
              <a:t>https://</a:t>
            </a:r>
            <a:r>
              <a:rPr lang="cs-CZ" dirty="0" smtClean="0">
                <a:hlinkClick r:id="rId5"/>
              </a:rPr>
              <a:t>www.architonic.com</a:t>
            </a:r>
            <a:endParaRPr lang="cs-CZ" dirty="0" smtClean="0"/>
          </a:p>
          <a:p>
            <a:r>
              <a:rPr lang="cs-CZ" dirty="0">
                <a:hlinkClick r:id="rId6"/>
              </a:rPr>
              <a:t>http://</a:t>
            </a:r>
            <a:r>
              <a:rPr lang="cs-CZ" dirty="0" smtClean="0">
                <a:hlinkClick r:id="rId6"/>
              </a:rPr>
              <a:t>archnet.org/</a:t>
            </a: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1396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ZNAKY TVORBY 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Minimalismus</a:t>
            </a:r>
          </a:p>
          <a:p>
            <a:r>
              <a:rPr lang="cs-CZ" dirty="0" smtClean="0"/>
              <a:t>Monumentalita</a:t>
            </a:r>
          </a:p>
          <a:p>
            <a:r>
              <a:rPr lang="cs-CZ" dirty="0" smtClean="0"/>
              <a:t>Kontrast</a:t>
            </a:r>
          </a:p>
          <a:p>
            <a:r>
              <a:rPr lang="cs-CZ" dirty="0" smtClean="0"/>
              <a:t>Symbolismus</a:t>
            </a:r>
          </a:p>
          <a:p>
            <a:r>
              <a:rPr lang="cs-CZ" dirty="0" smtClean="0"/>
              <a:t>Čistota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1638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RESIDENTIAL/GARDENS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1. </a:t>
            </a:r>
            <a:r>
              <a:rPr lang="cs-CZ" dirty="0"/>
              <a:t>BASSIL MOUNTAIN ESCAPE, FAQRA, LIBANON </a:t>
            </a:r>
            <a:endParaRPr lang="cs-CZ" dirty="0" smtClean="0"/>
          </a:p>
          <a:p>
            <a:r>
              <a:rPr lang="cs-CZ" dirty="0" smtClean="0"/>
              <a:t>2. ELIE </a:t>
            </a:r>
            <a:r>
              <a:rPr lang="cs-CZ" dirty="0"/>
              <a:t>SAAB RESIDENCE, FAQRA, </a:t>
            </a:r>
            <a:r>
              <a:rPr lang="cs-CZ" dirty="0" smtClean="0"/>
              <a:t>LIBANON </a:t>
            </a:r>
          </a:p>
          <a:p>
            <a:r>
              <a:rPr lang="cs-CZ" dirty="0" smtClean="0"/>
              <a:t>3</a:t>
            </a:r>
            <a:r>
              <a:rPr lang="cs-CZ" dirty="0"/>
              <a:t>. SALAME RESIDENCE, FAQRA, LIBANON</a:t>
            </a:r>
          </a:p>
        </p:txBody>
      </p:sp>
    </p:spTree>
    <p:extLst>
      <p:ext uri="{BB962C8B-B14F-4D97-AF65-F5344CB8AC3E}">
        <p14:creationId xmlns:p14="http://schemas.microsoft.com/office/powerpoint/2010/main" val="305974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5210" y="2342669"/>
            <a:ext cx="2947482" cy="2300591"/>
          </a:xfrm>
        </p:spPr>
        <p:txBody>
          <a:bodyPr/>
          <a:lstStyle/>
          <a:p>
            <a:r>
              <a:rPr lang="cs-CZ" b="1" dirty="0"/>
              <a:t>BASSIL MOUNTAIN ESCAPE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657602" y="0"/>
            <a:ext cx="7592156" cy="2826328"/>
          </a:xfrm>
        </p:spPr>
        <p:txBody>
          <a:bodyPr>
            <a:normAutofit/>
          </a:bodyPr>
          <a:lstStyle/>
          <a:p>
            <a:r>
              <a:rPr lang="cs-CZ" dirty="0"/>
              <a:t>Zahrada byla koncipována takřka v plném znění na stavebním </a:t>
            </a:r>
            <a:r>
              <a:rPr lang="cs-CZ" dirty="0" smtClean="0"/>
              <a:t>pozemku po obvodu v šířce </a:t>
            </a:r>
            <a:r>
              <a:rPr lang="cs-CZ" dirty="0"/>
              <a:t>4,5 m kolem </a:t>
            </a:r>
            <a:r>
              <a:rPr lang="cs-CZ" dirty="0" smtClean="0"/>
              <a:t>domu</a:t>
            </a:r>
          </a:p>
          <a:p>
            <a:r>
              <a:rPr lang="cs-CZ" dirty="0" smtClean="0"/>
              <a:t>Cílem návrhu bylo rozostření </a:t>
            </a:r>
            <a:r>
              <a:rPr lang="cs-CZ" dirty="0"/>
              <a:t>hranice mezi </a:t>
            </a:r>
            <a:r>
              <a:rPr lang="cs-CZ" dirty="0" smtClean="0"/>
              <a:t>místem zahrady </a:t>
            </a:r>
            <a:r>
              <a:rPr lang="cs-CZ" dirty="0"/>
              <a:t>a horizontem, čímž </a:t>
            </a:r>
            <a:r>
              <a:rPr lang="cs-CZ" dirty="0" smtClean="0"/>
              <a:t>dochází k silnému pocitu </a:t>
            </a:r>
            <a:r>
              <a:rPr lang="cs-CZ" dirty="0"/>
              <a:t>nekonečného </a:t>
            </a:r>
            <a:r>
              <a:rPr lang="cs-CZ" dirty="0" smtClean="0"/>
              <a:t>prostoru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" t="8794" r="8889" b="7166"/>
          <a:stretch/>
        </p:blipFill>
        <p:spPr>
          <a:xfrm>
            <a:off x="6705601" y="1965364"/>
            <a:ext cx="4765832" cy="4299245"/>
          </a:xfrm>
          <a:prstGeom prst="rect">
            <a:avLst/>
          </a:prstGeom>
        </p:spPr>
      </p:pic>
      <p:sp>
        <p:nvSpPr>
          <p:cNvPr id="7" name="Zástupný symbol pro obsah 2"/>
          <p:cNvSpPr txBox="1">
            <a:spLocks/>
          </p:cNvSpPr>
          <p:nvPr/>
        </p:nvSpPr>
        <p:spPr>
          <a:xfrm>
            <a:off x="3657602" y="4198116"/>
            <a:ext cx="4114798" cy="21747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Program se skládá z několika posezení, zrcadla vody, krytého venkovního baru, plaveckého bazénu, velké zábavní terasy s dlouhými lineárními lavicemi, posezením s krbem, </a:t>
            </a:r>
            <a:r>
              <a:rPr lang="cs-CZ" dirty="0" smtClean="0"/>
              <a:t>…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0525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16100"/>
            <a:ext cx="7620000" cy="50419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74874" cy="451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27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490" y="0"/>
            <a:ext cx="54718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71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ámeček">
  <a:themeElements>
    <a:clrScheme name="Frame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18A1B607-7BAE-46D6-8090-545AC7BDD73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TM03457475[[fn=Rámeček]]</Template>
  <TotalTime>434</TotalTime>
  <Words>1012</Words>
  <Application>Microsoft Office PowerPoint</Application>
  <PresentationFormat>Širokoúhlá obrazovka</PresentationFormat>
  <Paragraphs>96</Paragraphs>
  <Slides>47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47</vt:i4>
      </vt:variant>
    </vt:vector>
  </HeadingPairs>
  <TitlesOfParts>
    <vt:vector size="50" baseType="lpstr">
      <vt:lpstr>Corbel</vt:lpstr>
      <vt:lpstr>Wingdings 2</vt:lpstr>
      <vt:lpstr>Rámeček</vt:lpstr>
      <vt:lpstr>Vladimir Djurovic</vt:lpstr>
      <vt:lpstr>život</vt:lpstr>
      <vt:lpstr>The office Vladimir Djurovic Landscape Architecture</vt:lpstr>
      <vt:lpstr>FILOSOFIE DESIGNU</vt:lpstr>
      <vt:lpstr>ZNAKY TVORBY </vt:lpstr>
      <vt:lpstr>RESIDENTIAL/GARDENS</vt:lpstr>
      <vt:lpstr>BASSIL MOUNTAIN ESCAPE</vt:lpstr>
      <vt:lpstr>Prezentace aplikace PowerPoint</vt:lpstr>
      <vt:lpstr>Prezentace aplikace PowerPoint</vt:lpstr>
      <vt:lpstr>Prezentace aplikace PowerPoint</vt:lpstr>
      <vt:lpstr>Prezentace aplikace PowerPoint</vt:lpstr>
      <vt:lpstr>ELIE SAAB RESIDENCE</vt:lpstr>
      <vt:lpstr>Prezentace aplikace PowerPoint</vt:lpstr>
      <vt:lpstr>Prezentace aplikace PowerPoint</vt:lpstr>
      <vt:lpstr>Prezentace aplikace PowerPoint</vt:lpstr>
      <vt:lpstr>Prezentace aplikace PowerPoint</vt:lpstr>
      <vt:lpstr>SALAME RESIDENCE, 2011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PUBLIC/ CITY PARKS</vt:lpstr>
      <vt:lpstr>SAMIR KASSIR SQUARE</vt:lpstr>
      <vt:lpstr>SAMIR KASSIR SQUARE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HARIRI MEMORIAL GARDEN</vt:lpstr>
      <vt:lpstr>HARIRI MEMORIAL GARDEN</vt:lpstr>
      <vt:lpstr>Prezentace aplikace PowerPoint</vt:lpstr>
      <vt:lpstr>Prezentace aplikace PowerPoint</vt:lpstr>
      <vt:lpstr>Prezentace aplikace PowerPoint</vt:lpstr>
      <vt:lpstr>Prezentace aplikace PowerPoint</vt:lpstr>
      <vt:lpstr>AGA KHAN MUSEUM AND ISMAILI CENTRE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CO MĚ NEJVÍC Z JEHO TVORBY OVLIVŇUJE</vt:lpstr>
      <vt:lpstr>POUŽITÉ ZDROJE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Vladimir Djurovic</dc:title>
  <dc:creator>Káťa Leschingerová</dc:creator>
  <cp:lastModifiedBy>Káťa Leschingerová</cp:lastModifiedBy>
  <cp:revision>29</cp:revision>
  <dcterms:created xsi:type="dcterms:W3CDTF">2016-04-09T12:35:13Z</dcterms:created>
  <dcterms:modified xsi:type="dcterms:W3CDTF">2016-04-11T13:04:45Z</dcterms:modified>
</cp:coreProperties>
</file>